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58" r:id="rId7"/>
    <p:sldId id="267" r:id="rId8"/>
    <p:sldId id="269" r:id="rId9"/>
    <p:sldId id="270" r:id="rId10"/>
    <p:sldId id="271" r:id="rId11"/>
    <p:sldId id="263" r:id="rId12"/>
    <p:sldId id="261" r:id="rId13"/>
    <p:sldId id="262" r:id="rId14"/>
    <p:sldId id="272" r:id="rId15"/>
    <p:sldId id="264" r:id="rId16"/>
    <p:sldId id="265" r:id="rId17"/>
    <p:sldId id="26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B39DF9-509A-46C7-9B5E-2FAA30B36162}" v="3" dt="2018-11-01T20:58:22.432"/>
    <p1510:client id="{EA1FC3F0-2189-4089-B90C-65302A010302}" v="226" dt="2018-11-02T11:45:42.442"/>
    <p1510:client id="{D30D45E2-804B-1278-079E-CC7A122A5F80}" v="374" dt="2018-11-02T14:36:48.636"/>
    <p1510:client id="{A122C4FD-9D16-4969-9DD3-DEDEA2FD0F2D}" v="52" dt="2018-11-02T13:35:59.262"/>
    <p1510:client id="{ED736DB8-3A0B-7AEA-2574-4C47DCB0B6C3}" v="599" dt="2018-11-02T15:05:21.224"/>
    <p1510:client id="{90583259-140F-2EC4-7CF1-5D4A67F22664}" v="5" dt="2018-11-02T13:49:46.782"/>
    <p1510:client id="{B0768680-F3A9-F0FE-55C0-04F83B90995D}" v="3" dt="2018-11-02T11:46:08.987"/>
    <p1510:client id="{3A639848-C6CB-4CEE-93D3-A38F46851803}" v="132" dt="2018-11-02T14:54:45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7AEC5-28E4-41BA-9690-01F434BFD667}" type="datetimeFigureOut">
              <a:rPr lang="en-GB" smtClean="0"/>
              <a:t>02/11/2018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EF061-3FA2-4172-9C8A-62B5FC013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037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Luke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10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59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798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Rofik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04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074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Kieran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5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EEF061-3FA2-4172-9C8A-62B5FC013E2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59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Kieran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667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56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>
                <a:cs typeface="Calibri"/>
              </a:rPr>
              <a:t>Keiran</a:t>
            </a:r>
            <a:r>
              <a:rPr lang="en-GB">
                <a:cs typeface="Calibri"/>
              </a:rPr>
              <a:t> and </a:t>
            </a:r>
            <a:r>
              <a:rPr lang="en-GB" err="1">
                <a:cs typeface="Calibri"/>
              </a:rPr>
              <a:t>Rofik</a:t>
            </a:r>
            <a:endParaRPr lang="en-GB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41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David (main speaker), all designers chipping 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416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David (main speaker), all designers chipping 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279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David (main speaker), all designers chipping 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41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Luke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482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Rofik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EF061-3FA2-4172-9C8A-62B5FC013E2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8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2709950"/>
            <a:ext cx="6105194" cy="9325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Uniscension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68" y="3642457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>
                <a:solidFill>
                  <a:srgbClr val="FFFFFF"/>
                </a:solidFill>
                <a:cs typeface="Calibri"/>
              </a:rPr>
              <a:t>By:</a:t>
            </a:r>
          </a:p>
          <a:p>
            <a:r>
              <a:rPr lang="en-US" sz="1500">
                <a:solidFill>
                  <a:srgbClr val="FFFFFF"/>
                </a:solidFill>
                <a:cs typeface="Calibri"/>
              </a:rPr>
              <a:t>Luke, Dan, Cameron, David, Kieran, Rofik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71658-505D-4E8F-B8AE-19E1D900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Technical</a:t>
            </a:r>
            <a:br>
              <a:rPr lang="en-US" b="1">
                <a:solidFill>
                  <a:srgbClr val="FFFFFF"/>
                </a:solidFill>
                <a:cs typeface="Calibri Light"/>
              </a:rPr>
            </a:br>
            <a:r>
              <a:rPr lang="en-US" b="1">
                <a:solidFill>
                  <a:srgbClr val="FFFFFF"/>
                </a:solidFill>
                <a:cs typeface="Calibri Light"/>
              </a:rPr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36121-1CCD-4DF2-B245-FB79D3929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602417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cs typeface="Calibri"/>
              </a:rPr>
              <a:t>Multiple entities with complex I/O links required</a:t>
            </a: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Generic interactable superclass to maintain good code structure, improve workflow &amp; decrease work required to implement new levels</a:t>
            </a: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Implementation planning done before building solution</a:t>
            </a: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End result lead to easy and quick implementation of new elements, and quick setup &amp; linking between objects</a:t>
            </a: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Codebase collaboration &amp; merging done via github</a:t>
            </a:r>
          </a:p>
        </p:txBody>
      </p:sp>
    </p:spTree>
    <p:extLst>
      <p:ext uri="{BB962C8B-B14F-4D97-AF65-F5344CB8AC3E}">
        <p14:creationId xmlns:p14="http://schemas.microsoft.com/office/powerpoint/2010/main" val="150432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71658-505D-4E8F-B8AE-19E1D900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Design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36121-1CCD-4DF2-B245-FB79D3929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cs typeface="Calibri"/>
              </a:rPr>
              <a:t>Tools (3DS Max, Marmoset, Photoshop, </a:t>
            </a:r>
            <a:r>
              <a:rPr lang="en-US" sz="2400" err="1">
                <a:solidFill>
                  <a:srgbClr val="000000"/>
                </a:solidFill>
                <a:cs typeface="Calibri"/>
              </a:rPr>
              <a:t>ZBrush</a:t>
            </a:r>
            <a:r>
              <a:rPr lang="en-US" sz="2400">
                <a:solidFill>
                  <a:srgbClr val="000000"/>
                </a:solidFill>
                <a:cs typeface="Calibri"/>
              </a:rPr>
              <a:t>)</a:t>
            </a: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One modelled, unwrapped, textured level (plus floating islands) per designer</a:t>
            </a: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Those that finished their level first moved on to other assets</a:t>
            </a: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Floating islands (each level will include the main level where the player moves and several 'islands' which consist of props related to the levels theme rotate around it)</a:t>
            </a:r>
          </a:p>
        </p:txBody>
      </p:sp>
    </p:spTree>
    <p:extLst>
      <p:ext uri="{BB962C8B-B14F-4D97-AF65-F5344CB8AC3E}">
        <p14:creationId xmlns:p14="http://schemas.microsoft.com/office/powerpoint/2010/main" val="254332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A591F-CFAF-4AFE-A446-DA7E4BB9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What went well (from a team work perspective)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C837-B7CC-4D99-A90B-2245723C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cs typeface="Calibri"/>
              </a:rPr>
              <a:t>The scope of the project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No arguments or clashing of personalities</a:t>
            </a:r>
            <a:endParaRPr lang="en-US">
              <a:cs typeface="Calibri"/>
            </a:endParaRPr>
          </a:p>
          <a:p>
            <a:endParaRPr lang="en-US" sz="2400">
              <a:solidFill>
                <a:srgbClr val="000000"/>
              </a:solidFill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Workflow was consistent and available to everyone</a:t>
            </a:r>
          </a:p>
          <a:p>
            <a:endParaRPr lang="en-US" sz="2400">
              <a:solidFill>
                <a:srgbClr val="000000"/>
              </a:solidFill>
              <a:cs typeface="Calibri"/>
            </a:endParaRPr>
          </a:p>
          <a:p>
            <a:endParaRPr lang="en-US" sz="240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9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8842B-3042-45CD-A6AF-234959F2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3700" b="1">
                <a:solidFill>
                  <a:srgbClr val="FFFFFF"/>
                </a:solidFill>
                <a:cs typeface="Calibri Light"/>
              </a:rPr>
              <a:t>What went wrong (from a team work perspective)</a:t>
            </a:r>
          </a:p>
          <a:p>
            <a:endParaRPr lang="en-US" sz="37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95C02-0464-44A1-AF67-3B3E5B00F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cs typeface="Calibri"/>
              </a:rPr>
              <a:t>Communication error (on Monday) resulting in two members of the team having a different perception of one of the core game mechanics (gravity behaving differently)</a:t>
            </a: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Some other, more minor communication issues (start and end position of modelled levels, designers should've set more specific guidelines for building puzzles)</a:t>
            </a: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Maybe didn’t use the ‘art bible’ enough (due to communicating over Discord instead)</a:t>
            </a:r>
          </a:p>
        </p:txBody>
      </p:sp>
    </p:spTree>
    <p:extLst>
      <p:ext uri="{BB962C8B-B14F-4D97-AF65-F5344CB8AC3E}">
        <p14:creationId xmlns:p14="http://schemas.microsoft.com/office/powerpoint/2010/main" val="209801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EEAA-F05F-4DBA-89C4-99C6DF37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3400" b="1">
                <a:solidFill>
                  <a:srgbClr val="FFFFFF"/>
                </a:solidFill>
                <a:cs typeface="Calibri Light"/>
              </a:rPr>
              <a:t>What we've learned from the process/What we'll do differently 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5B215-9036-4E13-8EEE-C35D46F9F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n-US" sz="2400">
                <a:solidFill>
                  <a:srgbClr val="000000"/>
                </a:solidFill>
              </a:rPr>
              <a:t>How essential team-work is when building something of this size in the given time-scale</a:t>
            </a:r>
          </a:p>
          <a:p>
            <a:endParaRPr lang="en-US" sz="2400">
              <a:solidFill>
                <a:srgbClr val="000000"/>
              </a:solidFill>
            </a:endParaRPr>
          </a:p>
          <a:p>
            <a:r>
              <a:rPr lang="en-US" sz="2400">
                <a:solidFill>
                  <a:srgbClr val="000000"/>
                </a:solidFill>
              </a:rPr>
              <a:t>Next time, potentially three designers working on three levels, one designer working on the other assets</a:t>
            </a:r>
          </a:p>
          <a:p>
            <a:endParaRPr lang="en-US" sz="2400">
              <a:solidFill>
                <a:srgbClr val="000000"/>
              </a:solidFill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Complex puzzles where both players are interacting with the map at the same time so it can't all be done by one player with two controllers</a:t>
            </a:r>
          </a:p>
          <a:p>
            <a:endParaRPr lang="en-US" sz="2400">
              <a:solidFill>
                <a:srgbClr val="000000"/>
              </a:solidFill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UI could have been better designed</a:t>
            </a:r>
          </a:p>
        </p:txBody>
      </p:sp>
    </p:spTree>
    <p:extLst>
      <p:ext uri="{BB962C8B-B14F-4D97-AF65-F5344CB8AC3E}">
        <p14:creationId xmlns:p14="http://schemas.microsoft.com/office/powerpoint/2010/main" val="269266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3403" y="2962746"/>
            <a:ext cx="6105194" cy="9325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5002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31CF24-607C-4842-B010-4ED189FB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Team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5BFF-89AA-4BC8-B8B2-2C255230A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589" y="801866"/>
            <a:ext cx="1324379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Luke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Dan</a:t>
            </a:r>
          </a:p>
          <a:p>
            <a:pPr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Cameron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David</a:t>
            </a:r>
            <a:endParaRPr lang="en-US" sz="2400">
              <a:cs typeface="Calibri"/>
            </a:endParaRPr>
          </a:p>
          <a:p>
            <a:pPr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Kieran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Rofik</a:t>
            </a:r>
            <a:endParaRPr lang="en-US" sz="2400">
              <a:cs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395BFF-89AA-4BC8-B8B2-2C255230AC9E}"/>
              </a:ext>
            </a:extLst>
          </p:cNvPr>
          <p:cNvSpPr txBox="1">
            <a:spLocks/>
          </p:cNvSpPr>
          <p:nvPr/>
        </p:nvSpPr>
        <p:spPr>
          <a:xfrm>
            <a:off x="7572896" y="801866"/>
            <a:ext cx="3926378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–  Team Leader / Programmer </a:t>
            </a:r>
            <a:endParaRPr lang="en-US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–  Programmer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–  Joint-lead Designer / Artist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–  Joint-lead Designer / Artist</a:t>
            </a:r>
            <a:endParaRPr lang="en-US" sz="2400">
              <a:cs typeface="Calibri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–  Designer / Artist</a:t>
            </a:r>
            <a:r>
              <a:rPr lang="en-US" sz="2400">
                <a:cs typeface="Calibri"/>
              </a:rPr>
              <a:t>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  <a:cs typeface="Calibri"/>
              </a:rPr>
              <a:t>–  Designer / Artist</a:t>
            </a:r>
            <a:endParaRPr lang="en-US" sz="240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0F5331-960D-416B-A315-C73792A2B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930" y="479519"/>
            <a:ext cx="5185272" cy="23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9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43B04-E20D-484F-B2DC-69D2F516C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Why we picked this game (skillset, target audience etc...)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EC7E-0A72-423F-A8CB-278A10C8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cs typeface="Calibri"/>
              </a:rPr>
              <a:t>All the designers felt comfortable with the art style</a:t>
            </a:r>
          </a:p>
          <a:p>
            <a:endParaRPr lang="en-US" sz="2400">
              <a:solidFill>
                <a:srgbClr val="000000"/>
              </a:solidFill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Target audience: 7+ years</a:t>
            </a:r>
          </a:p>
        </p:txBody>
      </p:sp>
    </p:spTree>
    <p:extLst>
      <p:ext uri="{BB962C8B-B14F-4D97-AF65-F5344CB8AC3E}">
        <p14:creationId xmlns:p14="http://schemas.microsoft.com/office/powerpoint/2010/main" val="372624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43B04-E20D-484F-B2DC-69D2F516C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Concept References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EC7E-0A72-423F-A8CB-278A10C8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</a:pPr>
            <a:r>
              <a:rPr lang="en-US" sz="2400">
                <a:solidFill>
                  <a:srgbClr val="000000"/>
                </a:solidFill>
                <a:cs typeface="Calibri"/>
              </a:rPr>
              <a:t>Fez</a:t>
            </a: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cs typeface="Calibri"/>
              </a:rPr>
              <a:t>Portal 2</a:t>
            </a: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cs typeface="Calibri"/>
              </a:rPr>
              <a:t>Captain toad treasure tracker</a:t>
            </a: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cs typeface="Calibri"/>
              </a:rPr>
              <a:t>Crossy Road</a:t>
            </a: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cs typeface="Calibri"/>
              </a:rPr>
              <a:t>Kyub</a:t>
            </a:r>
          </a:p>
        </p:txBody>
      </p:sp>
    </p:spTree>
    <p:extLst>
      <p:ext uri="{BB962C8B-B14F-4D97-AF65-F5344CB8AC3E}">
        <p14:creationId xmlns:p14="http://schemas.microsoft.com/office/powerpoint/2010/main" val="162131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B3F16A-CDB6-4A9B-A847-A7D05D68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Concepts</a:t>
            </a:r>
          </a:p>
        </p:txBody>
      </p:sp>
      <p:pic>
        <p:nvPicPr>
          <p:cNvPr id="6" name="Picture 6" descr="A picture containing text, refrigerator, indoor, whiteboard&#10;&#10;Description generated with very high confidence">
            <a:extLst>
              <a:ext uri="{FF2B5EF4-FFF2-40B4-BE49-F238E27FC236}">
                <a16:creationId xmlns:a16="http://schemas.microsoft.com/office/drawing/2014/main" id="{5089A115-9A00-40E2-AA2A-718B39ACB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583" y="46782"/>
            <a:ext cx="4990617" cy="3735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387B72E-A866-4923-959D-96A4BD306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970" y="4281186"/>
            <a:ext cx="2945757" cy="219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3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70485F21-C033-4823-AEF4-0E60830B4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630" y="4252252"/>
            <a:ext cx="2926464" cy="2221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10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A07C0AA8-C0D3-4253-BE31-607F24E90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767" y="3905490"/>
            <a:ext cx="2116239" cy="2828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3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C7D7337C-F146-4DA1-BAF9-1DCCD0761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4459" y="132229"/>
            <a:ext cx="274320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094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95D230-03B1-47E1-AD78-A7BA8B503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" y="-4934"/>
            <a:ext cx="12162621" cy="6812784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 descr="A house with trees in the background&#10;&#10;Description generated with very high confidence">
            <a:extLst>
              <a:ext uri="{FF2B5EF4-FFF2-40B4-BE49-F238E27FC236}">
                <a16:creationId xmlns:a16="http://schemas.microsoft.com/office/drawing/2014/main" id="{A1021870-66C0-4917-9B23-0AD770A4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37" y="3296247"/>
            <a:ext cx="6072309" cy="3527180"/>
          </a:xfrm>
          <a:prstGeom prst="rect">
            <a:avLst/>
          </a:prstGeom>
        </p:spPr>
      </p:pic>
      <p:pic>
        <p:nvPicPr>
          <p:cNvPr id="4" name="Picture 4" descr="A picture containing photo, wall, indoor, different&#10;&#10;Description generated with high confidence">
            <a:extLst>
              <a:ext uri="{FF2B5EF4-FFF2-40B4-BE49-F238E27FC236}">
                <a16:creationId xmlns:a16="http://schemas.microsoft.com/office/drawing/2014/main" id="{3B39657A-2161-4EE5-B788-2FA684522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" y="-2379"/>
            <a:ext cx="6017522" cy="3280967"/>
          </a:xfrm>
          <a:prstGeom prst="rect">
            <a:avLst/>
          </a:prstGeom>
        </p:spPr>
      </p:pic>
      <p:pic>
        <p:nvPicPr>
          <p:cNvPr id="7" name="Picture 8" descr="A picture containing indoor, photo&#10;&#10;Description generated with very high confidence">
            <a:extLst>
              <a:ext uri="{FF2B5EF4-FFF2-40B4-BE49-F238E27FC236}">
                <a16:creationId xmlns:a16="http://schemas.microsoft.com/office/drawing/2014/main" id="{05BFB9E3-5ABF-46B8-ACE8-8D923BCB9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080" y="-984"/>
            <a:ext cx="6176964" cy="3276203"/>
          </a:xfrm>
          <a:prstGeom prst="rect">
            <a:avLst/>
          </a:prstGeom>
        </p:spPr>
      </p:pic>
      <p:pic>
        <p:nvPicPr>
          <p:cNvPr id="14" name="Picture 14" descr="A picture containing cake, table, indoor, photo&#10;&#10;Description generated with very high confidence">
            <a:extLst>
              <a:ext uri="{FF2B5EF4-FFF2-40B4-BE49-F238E27FC236}">
                <a16:creationId xmlns:a16="http://schemas.microsoft.com/office/drawing/2014/main" id="{736A54C3-938D-435E-BBED-E9519BD2B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3" y="3299385"/>
            <a:ext cx="5983723" cy="355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6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95D230-03B1-47E1-AD78-A7BA8B503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" y="-4934"/>
            <a:ext cx="12162621" cy="6812784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665EA03-73DB-4AB7-819A-9F6E7B4B7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72" y="3507273"/>
            <a:ext cx="3034552" cy="3198639"/>
          </a:xfrm>
          <a:prstGeom prst="rect">
            <a:avLst/>
          </a:prstGeom>
        </p:spPr>
      </p:pic>
      <p:pic>
        <p:nvPicPr>
          <p:cNvPr id="11" name="Picture 11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6E6F872B-16F2-4505-9227-075435156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640" y="56071"/>
            <a:ext cx="2772835" cy="3343896"/>
          </a:xfrm>
          <a:prstGeom prst="rect">
            <a:avLst/>
          </a:prstGeom>
        </p:spPr>
      </p:pic>
      <p:pic>
        <p:nvPicPr>
          <p:cNvPr id="13" name="Picture 1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E943A80F-BEED-4E74-8F8B-87C15DDE35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363" t="20567" r="30502" b="12057"/>
          <a:stretch/>
        </p:blipFill>
        <p:spPr>
          <a:xfrm>
            <a:off x="2956361" y="3504653"/>
            <a:ext cx="2713190" cy="3127835"/>
          </a:xfrm>
          <a:prstGeom prst="rect">
            <a:avLst/>
          </a:prstGeom>
        </p:spPr>
      </p:pic>
      <p:pic>
        <p:nvPicPr>
          <p:cNvPr id="16" name="Picture 16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C77F5D98-9CF8-4E75-AF1E-7669688CB4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50" t="22695" r="28958" b="12057"/>
          <a:stretch/>
        </p:blipFill>
        <p:spPr>
          <a:xfrm>
            <a:off x="8869455" y="42037"/>
            <a:ext cx="2755459" cy="3352082"/>
          </a:xfrm>
          <a:prstGeom prst="rect">
            <a:avLst/>
          </a:prstGeom>
        </p:spPr>
      </p:pic>
      <p:pic>
        <p:nvPicPr>
          <p:cNvPr id="18" name="Picture 18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43F40C85-E1DA-4135-8B6C-F77CCDA31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446" y="45665"/>
            <a:ext cx="2717986" cy="3348878"/>
          </a:xfrm>
          <a:prstGeom prst="rect">
            <a:avLst/>
          </a:prstGeom>
        </p:spPr>
      </p:pic>
      <p:pic>
        <p:nvPicPr>
          <p:cNvPr id="20" name="Picture 20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8D037819-A4FE-4829-99B3-FAAD30197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3870" y="53520"/>
            <a:ext cx="2720788" cy="3355579"/>
          </a:xfrm>
          <a:prstGeom prst="rect">
            <a:avLst/>
          </a:prstGeom>
        </p:spPr>
      </p:pic>
      <p:pic>
        <p:nvPicPr>
          <p:cNvPr id="22" name="Picture 22" descr="A picture containing LEGO, toy, building&#10;&#10;Description generated with very high confidence">
            <a:extLst>
              <a:ext uri="{FF2B5EF4-FFF2-40B4-BE49-F238E27FC236}">
                <a16:creationId xmlns:a16="http://schemas.microsoft.com/office/drawing/2014/main" id="{FA0C8271-92A9-4316-91BE-D91EB3BFF6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5135" y="3517417"/>
            <a:ext cx="2799229" cy="3128900"/>
          </a:xfrm>
          <a:prstGeom prst="rect">
            <a:avLst/>
          </a:prstGeom>
        </p:spPr>
      </p:pic>
      <p:pic>
        <p:nvPicPr>
          <p:cNvPr id="24" name="Picture 24" descr="A picture containing LEGO, toy, building&#10;&#10;Description generated with very high confidence">
            <a:extLst>
              <a:ext uri="{FF2B5EF4-FFF2-40B4-BE49-F238E27FC236}">
                <a16:creationId xmlns:a16="http://schemas.microsoft.com/office/drawing/2014/main" id="{64B79DA1-2082-47F6-B5F6-C3B4246806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6958" y="3514165"/>
            <a:ext cx="2799231" cy="31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B3F16A-CDB6-4A9B-A847-A7D05D68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General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16D5-161D-4A72-963C-A91DE1FAB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cs typeface="Calibri"/>
              </a:rPr>
              <a:t>Initial meeting on Tuesday 23rd</a:t>
            </a:r>
          </a:p>
          <a:p>
            <a:endParaRPr lang="en-US" sz="2400">
              <a:solidFill>
                <a:srgbClr val="000000"/>
              </a:solidFill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We used meetings to make sure everyone was up to date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cs typeface="Calibri"/>
              </a:rPr>
              <a:t>Tool choices decided in our first meeting on Monday</a:t>
            </a:r>
          </a:p>
        </p:txBody>
      </p:sp>
    </p:spTree>
    <p:extLst>
      <p:ext uri="{BB962C8B-B14F-4D97-AF65-F5344CB8AC3E}">
        <p14:creationId xmlns:p14="http://schemas.microsoft.com/office/powerpoint/2010/main" val="176310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A8F0-04EA-4385-AAC4-D2A3F6E44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948" y="3936655"/>
            <a:ext cx="2667412" cy="782438"/>
          </a:xfrm>
        </p:spPr>
        <p:txBody>
          <a:bodyPr>
            <a:normAutofit/>
          </a:bodyPr>
          <a:lstStyle/>
          <a:p>
            <a:r>
              <a:rPr lang="en-US" sz="3200" b="1">
                <a:cs typeface="Calibri Light"/>
              </a:rPr>
              <a:t>Software Used</a:t>
            </a:r>
            <a:endParaRPr lang="en-US" b="1">
              <a:cs typeface="Calibri Light"/>
            </a:endParaRPr>
          </a:p>
        </p:txBody>
      </p:sp>
      <p:sp>
        <p:nvSpPr>
          <p:cNvPr id="38" name="Freeform: Shape 38">
            <a:extLst>
              <a:ext uri="{FF2B5EF4-FFF2-40B4-BE49-F238E27FC236}">
                <a16:creationId xmlns:a16="http://schemas.microsoft.com/office/drawing/2014/main" id="{AEECF78C-1048-456C-88A0-441412321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292608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3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7ADCF19-EC9F-4E26-9950-13EE959FF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0" r="15403" b="-3"/>
          <a:stretch/>
        </p:blipFill>
        <p:spPr>
          <a:xfrm>
            <a:off x="-6" y="457200"/>
            <a:ext cx="1598364" cy="2852928"/>
          </a:xfrm>
          <a:custGeom>
            <a:avLst/>
            <a:gdLst>
              <a:gd name="connsiteX0" fmla="*/ 171900 w 1598364"/>
              <a:gd name="connsiteY0" fmla="*/ 0 h 2852928"/>
              <a:gd name="connsiteX1" fmla="*/ 1598364 w 1598364"/>
              <a:gd name="connsiteY1" fmla="*/ 1426464 h 2852928"/>
              <a:gd name="connsiteX2" fmla="*/ 171900 w 1598364"/>
              <a:gd name="connsiteY2" fmla="*/ 2852928 h 2852928"/>
              <a:gd name="connsiteX3" fmla="*/ 26052 w 1598364"/>
              <a:gd name="connsiteY3" fmla="*/ 2845563 h 2852928"/>
              <a:gd name="connsiteX4" fmla="*/ 0 w 1598364"/>
              <a:gd name="connsiteY4" fmla="*/ 2841587 h 2852928"/>
              <a:gd name="connsiteX5" fmla="*/ 0 w 1598364"/>
              <a:gd name="connsiteY5" fmla="*/ 11341 h 2852928"/>
              <a:gd name="connsiteX6" fmla="*/ 26052 w 1598364"/>
              <a:gd name="connsiteY6" fmla="*/ 7365 h 2852928"/>
              <a:gd name="connsiteX7" fmla="*/ 171900 w 1598364"/>
              <a:gd name="connsiteY7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8364" h="2852928">
                <a:moveTo>
                  <a:pt x="171900" y="0"/>
                </a:moveTo>
                <a:cubicBezTo>
                  <a:pt x="959714" y="0"/>
                  <a:pt x="1598364" y="638650"/>
                  <a:pt x="1598364" y="1426464"/>
                </a:cubicBezTo>
                <a:cubicBezTo>
                  <a:pt x="1598364" y="2214278"/>
                  <a:pt x="959714" y="2852928"/>
                  <a:pt x="171900" y="2852928"/>
                </a:cubicBezTo>
                <a:cubicBezTo>
                  <a:pt x="122662" y="2852928"/>
                  <a:pt x="74006" y="2850433"/>
                  <a:pt x="26052" y="2845563"/>
                </a:cubicBezTo>
                <a:lnTo>
                  <a:pt x="0" y="2841587"/>
                </a:lnTo>
                <a:lnTo>
                  <a:pt x="0" y="11341"/>
                </a:lnTo>
                <a:lnTo>
                  <a:pt x="26052" y="7365"/>
                </a:lnTo>
                <a:cubicBezTo>
                  <a:pt x="74006" y="2495"/>
                  <a:pt x="122662" y="0"/>
                  <a:pt x="171900" y="0"/>
                </a:cubicBezTo>
                <a:close/>
              </a:path>
            </a:pathLst>
          </a:custGeom>
        </p:spPr>
      </p:pic>
      <p:sp>
        <p:nvSpPr>
          <p:cNvPr id="40" name="Oval 40">
            <a:extLst>
              <a:ext uri="{FF2B5EF4-FFF2-40B4-BE49-F238E27FC236}">
                <a16:creationId xmlns:a16="http://schemas.microsoft.com/office/drawing/2014/main" id="{F4C8155D-EBB3-4B50-B945-2D47A2C5C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8307" y="2926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7C9F75-C8DE-4A4D-A8F9-0BFD8F1E4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2" r="1" b="1629"/>
          <a:stretch/>
        </p:blipFill>
        <p:spPr>
          <a:xfrm>
            <a:off x="2142899" y="4572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42" name="Oval 42">
            <a:extLst>
              <a:ext uri="{FF2B5EF4-FFF2-40B4-BE49-F238E27FC236}">
                <a16:creationId xmlns:a16="http://schemas.microsoft.com/office/drawing/2014/main" id="{EE99A833-6C48-4919-98F7-4D15C7369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5776" y="2926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8238D397-18FB-4498-8912-E7F08B843A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" b="-4"/>
          <a:stretch/>
        </p:blipFill>
        <p:spPr>
          <a:xfrm>
            <a:off x="5540368" y="4572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44" name="Oval 44">
            <a:extLst>
              <a:ext uri="{FF2B5EF4-FFF2-40B4-BE49-F238E27FC236}">
                <a16:creationId xmlns:a16="http://schemas.microsoft.com/office/drawing/2014/main" id="{CF523106-7311-45AB-A97A-9BE6E22AC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3245" y="302170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8AA46D68-B123-49AA-8148-FFA4AD9A56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44" r="22208" b="3"/>
          <a:stretch/>
        </p:blipFill>
        <p:spPr>
          <a:xfrm>
            <a:off x="8937837" y="466762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46" name="Oval 46">
            <a:extLst>
              <a:ext uri="{FF2B5EF4-FFF2-40B4-BE49-F238E27FC236}">
                <a16:creationId xmlns:a16="http://schemas.microsoft.com/office/drawing/2014/main" id="{7C1CFE70-2BD5-4661-8AF9-D097E65E7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9027" y="338505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9C29928-B6E7-496F-A327-8C5937B3EA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84" r="43665" b="-2"/>
          <a:stretch/>
        </p:blipFill>
        <p:spPr>
          <a:xfrm>
            <a:off x="7223619" y="354965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48" name="Freeform: Shape 48">
            <a:extLst>
              <a:ext uri="{FF2B5EF4-FFF2-40B4-BE49-F238E27FC236}">
                <a16:creationId xmlns:a16="http://schemas.microsoft.com/office/drawing/2014/main" id="{5A6B4445-DDB3-4971-8FBA-4DCAF08C0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429044" y="3319690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9C951CE-7D51-4D3F-B423-7C1CCBD4B8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350" r="22624" b="-2"/>
          <a:stretch/>
        </p:blipFill>
        <p:spPr>
          <a:xfrm>
            <a:off x="10593636" y="3484282"/>
            <a:ext cx="1598364" cy="2852928"/>
          </a:xfrm>
          <a:custGeom>
            <a:avLst/>
            <a:gdLst>
              <a:gd name="connsiteX0" fmla="*/ 1426464 w 1598364"/>
              <a:gd name="connsiteY0" fmla="*/ 0 h 2852928"/>
              <a:gd name="connsiteX1" fmla="*/ 1572312 w 1598364"/>
              <a:gd name="connsiteY1" fmla="*/ 7365 h 2852928"/>
              <a:gd name="connsiteX2" fmla="*/ 1598364 w 1598364"/>
              <a:gd name="connsiteY2" fmla="*/ 11341 h 2852928"/>
              <a:gd name="connsiteX3" fmla="*/ 1598364 w 1598364"/>
              <a:gd name="connsiteY3" fmla="*/ 2841587 h 2852928"/>
              <a:gd name="connsiteX4" fmla="*/ 1572312 w 1598364"/>
              <a:gd name="connsiteY4" fmla="*/ 2845563 h 2852928"/>
              <a:gd name="connsiteX5" fmla="*/ 1426464 w 1598364"/>
              <a:gd name="connsiteY5" fmla="*/ 2852928 h 2852928"/>
              <a:gd name="connsiteX6" fmla="*/ 0 w 1598364"/>
              <a:gd name="connsiteY6" fmla="*/ 1426464 h 2852928"/>
              <a:gd name="connsiteX7" fmla="*/ 1426464 w 1598364"/>
              <a:gd name="connsiteY7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8364" h="2852928">
                <a:moveTo>
                  <a:pt x="1426464" y="0"/>
                </a:moveTo>
                <a:cubicBezTo>
                  <a:pt x="1475702" y="0"/>
                  <a:pt x="1524358" y="2495"/>
                  <a:pt x="1572312" y="7365"/>
                </a:cubicBezTo>
                <a:lnTo>
                  <a:pt x="1598364" y="11341"/>
                </a:lnTo>
                <a:lnTo>
                  <a:pt x="1598364" y="2841587"/>
                </a:lnTo>
                <a:lnTo>
                  <a:pt x="1572312" y="2845563"/>
                </a:lnTo>
                <a:cubicBezTo>
                  <a:pt x="1524358" y="2850433"/>
                  <a:pt x="1475702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35" name="Picture 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56B894B-7DB6-4769-9F3C-88AC7F381D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16" y="4930965"/>
            <a:ext cx="1779225" cy="1779225"/>
          </a:xfrm>
          <a:prstGeom prst="rect">
            <a:avLst/>
          </a:prstGeom>
        </p:spPr>
      </p:pic>
      <p:pic>
        <p:nvPicPr>
          <p:cNvPr id="51" name="Picture 5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A16EEE2-7D2D-470B-83A2-842BA288C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4280" y="5660675"/>
            <a:ext cx="2743200" cy="843108"/>
          </a:xfrm>
          <a:prstGeom prst="rect">
            <a:avLst/>
          </a:prstGeom>
        </p:spPr>
      </p:pic>
      <p:pic>
        <p:nvPicPr>
          <p:cNvPr id="55" name="Picture 55" descr="A picture containing iPod&#10;&#10;Description generated with very high confidence">
            <a:extLst>
              <a:ext uri="{FF2B5EF4-FFF2-40B4-BE49-F238E27FC236}">
                <a16:creationId xmlns:a16="http://schemas.microsoft.com/office/drawing/2014/main" id="{4D6E93EF-AF01-440D-8D74-1A4E35EAEC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4907" y="3388604"/>
            <a:ext cx="1871032" cy="1871032"/>
          </a:xfrm>
          <a:prstGeom prst="rect">
            <a:avLst/>
          </a:prstGeom>
        </p:spPr>
      </p:pic>
      <p:pic>
        <p:nvPicPr>
          <p:cNvPr id="57" name="Picture 57">
            <a:extLst>
              <a:ext uri="{FF2B5EF4-FFF2-40B4-BE49-F238E27FC236}">
                <a16:creationId xmlns:a16="http://schemas.microsoft.com/office/drawing/2014/main" id="{FC2D3A05-FD2C-4EF3-9A56-31C729D599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0810" y="5093055"/>
            <a:ext cx="1650695" cy="166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24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5e847f-b100-4662-bb35-47434660b79b">
      <UserInfo>
        <DisplayName>D.M.Lush U1758125</DisplayName>
        <AccountId>16</AccountId>
        <AccountType/>
      </UserInfo>
      <UserInfo>
        <DisplayName>C.Best U1754192</DisplayName>
        <AccountId>17</AccountId>
        <AccountType/>
      </UserInfo>
      <UserInfo>
        <DisplayName>K.Fricker-Goddard U1753873</DisplayName>
        <AccountId>12</AccountId>
        <AccountType/>
      </UserInfo>
      <UserInfo>
        <DisplayName>D.Shields U1754875</DisplayName>
        <AccountId>14</AccountId>
        <AccountType/>
      </UserInfo>
      <UserInfo>
        <DisplayName>R.M.Miah U1761220</DisplayName>
        <AccountId>13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B9ED4DCBAD4341B0E534448CCD5EC4" ma:contentTypeVersion="4" ma:contentTypeDescription="Create a new document." ma:contentTypeScope="" ma:versionID="6f1f70c4eb9c42db0a0e2518a07d6de2">
  <xsd:schema xmlns:xsd="http://www.w3.org/2001/XMLSchema" xmlns:xs="http://www.w3.org/2001/XMLSchema" xmlns:p="http://schemas.microsoft.com/office/2006/metadata/properties" xmlns:ns2="6e4d91d7-3a9d-47ea-89c6-2118f205afcc" xmlns:ns3="a15e847f-b100-4662-bb35-47434660b79b" targetNamespace="http://schemas.microsoft.com/office/2006/metadata/properties" ma:root="true" ma:fieldsID="3996ac4d7329477bb279f5f6ef2d60d1" ns2:_="" ns3:_="">
    <xsd:import namespace="6e4d91d7-3a9d-47ea-89c6-2118f205afcc"/>
    <xsd:import namespace="a15e847f-b100-4662-bb35-47434660b7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4d91d7-3a9d-47ea-89c6-2118f205af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e847f-b100-4662-bb35-47434660b79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7C14F4-C3DA-4B21-B01C-56798E14AFAF}">
  <ds:schemaRefs>
    <ds:schemaRef ds:uri="6e4d91d7-3a9d-47ea-89c6-2118f205afcc"/>
    <ds:schemaRef ds:uri="a15e847f-b100-4662-bb35-47434660b79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99E8041-6663-4EF5-8ED1-B7D416CE7027}">
  <ds:schemaRefs>
    <ds:schemaRef ds:uri="6e4d91d7-3a9d-47ea-89c6-2118f205afcc"/>
    <ds:schemaRef ds:uri="a15e847f-b100-4662-bb35-47434660b7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B03A306-A274-45DA-A8A7-B8F0604C81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Uniscension</vt:lpstr>
      <vt:lpstr>Team roles</vt:lpstr>
      <vt:lpstr>Why we picked this game (skillset, target audience etc...)</vt:lpstr>
      <vt:lpstr>Concept References </vt:lpstr>
      <vt:lpstr>Concepts</vt:lpstr>
      <vt:lpstr>PowerPoint Presentation</vt:lpstr>
      <vt:lpstr>PowerPoint Presentation</vt:lpstr>
      <vt:lpstr>General planning</vt:lpstr>
      <vt:lpstr>Software Used</vt:lpstr>
      <vt:lpstr>Technical planning</vt:lpstr>
      <vt:lpstr>Design planning</vt:lpstr>
      <vt:lpstr>What went well (from a team work perspective)</vt:lpstr>
      <vt:lpstr>What went wrong (from a team work perspective) </vt:lpstr>
      <vt:lpstr>What we've learned from the process/What we'll do differently next time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2018-11-02T15:09:35Z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0x010100C4B9ED4DCBAD4341B0E534448CCD5EC4</vt:lpwstr>
  </property>
</Properties>
</file>